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71" r:id="rId9"/>
    <p:sldId id="262" r:id="rId10"/>
    <p:sldId id="265" r:id="rId11"/>
    <p:sldId id="272" r:id="rId12"/>
    <p:sldId id="273" r:id="rId13"/>
    <p:sldId id="274" r:id="rId14"/>
    <p:sldId id="275" r:id="rId15"/>
    <p:sldId id="276" r:id="rId16"/>
    <p:sldId id="268" r:id="rId17"/>
    <p:sldId id="267" r:id="rId18"/>
    <p:sldId id="277" r:id="rId19"/>
  </p:sldIdLst>
  <p:sldSz cx="9144000" cy="5143500" type="screen16x9"/>
  <p:notesSz cx="6858000" cy="9144000"/>
  <p:embeddedFontLst>
    <p:embeddedFont>
      <p:font typeface="Economica" panose="020B0604020202020204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6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32.jpeg>
</file>

<file path=ppt/media/image33.jpeg>
</file>

<file path=ppt/media/image34.jpeg>
</file>

<file path=ppt/media/image37.jpeg>
</file>

<file path=ppt/media/image3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013748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4A7F9B3F-7E34-C15A-A0A5-BCFDD90FA0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>
            <a:extLst>
              <a:ext uri="{FF2B5EF4-FFF2-40B4-BE49-F238E27FC236}">
                <a16:creationId xmlns:a16="http://schemas.microsoft.com/office/drawing/2014/main" id="{E7758A21-7B89-F322-F3C9-BD75DB6660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>
            <a:extLst>
              <a:ext uri="{FF2B5EF4-FFF2-40B4-BE49-F238E27FC236}">
                <a16:creationId xmlns:a16="http://schemas.microsoft.com/office/drawing/2014/main" id="{8FC9D0B6-CD8F-899F-911A-26CF507288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26204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01E79095-C27B-456C-8C35-C97E6D25B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>
            <a:extLst>
              <a:ext uri="{FF2B5EF4-FFF2-40B4-BE49-F238E27FC236}">
                <a16:creationId xmlns:a16="http://schemas.microsoft.com/office/drawing/2014/main" id="{EE6E3935-F803-FF53-19EB-A3223ABCAF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>
            <a:extLst>
              <a:ext uri="{FF2B5EF4-FFF2-40B4-BE49-F238E27FC236}">
                <a16:creationId xmlns:a16="http://schemas.microsoft.com/office/drawing/2014/main" id="{EBBCDC99-0FFC-9F5F-6814-8753743743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07198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88D0ED7C-FBA9-0D99-ADE2-A816BA54E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>
            <a:extLst>
              <a:ext uri="{FF2B5EF4-FFF2-40B4-BE49-F238E27FC236}">
                <a16:creationId xmlns:a16="http://schemas.microsoft.com/office/drawing/2014/main" id="{52E3573F-C3DF-B1CC-1BB0-D1AF51F2FA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>
            <a:extLst>
              <a:ext uri="{FF2B5EF4-FFF2-40B4-BE49-F238E27FC236}">
                <a16:creationId xmlns:a16="http://schemas.microsoft.com/office/drawing/2014/main" id="{A36EFF85-9650-7F85-AD0C-B9540E3D23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18457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ACDFCDF1-4043-54A7-1DFD-F3102FC47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>
            <a:extLst>
              <a:ext uri="{FF2B5EF4-FFF2-40B4-BE49-F238E27FC236}">
                <a16:creationId xmlns:a16="http://schemas.microsoft.com/office/drawing/2014/main" id="{D24C8C44-031F-234D-A801-0509649F25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>
            <a:extLst>
              <a:ext uri="{FF2B5EF4-FFF2-40B4-BE49-F238E27FC236}">
                <a16:creationId xmlns:a16="http://schemas.microsoft.com/office/drawing/2014/main" id="{82479320-79FD-8203-C471-F5F55F52C4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1327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EFC34220-362C-C53F-0BB3-128DC56203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>
            <a:extLst>
              <a:ext uri="{FF2B5EF4-FFF2-40B4-BE49-F238E27FC236}">
                <a16:creationId xmlns:a16="http://schemas.microsoft.com/office/drawing/2014/main" id="{38FB50FA-C965-8062-67B9-05E8B33DCB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>
            <a:extLst>
              <a:ext uri="{FF2B5EF4-FFF2-40B4-BE49-F238E27FC236}">
                <a16:creationId xmlns:a16="http://schemas.microsoft.com/office/drawing/2014/main" id="{E1951C31-8E36-4CB0-A0A3-27E8BCD3BF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6375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16b2adad1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16b2adad1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>
          <a:extLst>
            <a:ext uri="{FF2B5EF4-FFF2-40B4-BE49-F238E27FC236}">
              <a16:creationId xmlns:a16="http://schemas.microsoft.com/office/drawing/2014/main" id="{D03D7CBF-1C80-4FF1-C7D4-DF031E72D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>
            <a:extLst>
              <a:ext uri="{FF2B5EF4-FFF2-40B4-BE49-F238E27FC236}">
                <a16:creationId xmlns:a16="http://schemas.microsoft.com/office/drawing/2014/main" id="{1D48F071-B661-3764-ED4B-0B1FB8E8BF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>
            <a:extLst>
              <a:ext uri="{FF2B5EF4-FFF2-40B4-BE49-F238E27FC236}">
                <a16:creationId xmlns:a16="http://schemas.microsoft.com/office/drawing/2014/main" id="{696E9D50-251F-AE47-E70B-4FD032736F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9173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6b2ada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16b2ada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16b2adad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16b2adad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8032A28D-8C63-483B-B09D-9E5DA925A9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>
            <a:extLst>
              <a:ext uri="{FF2B5EF4-FFF2-40B4-BE49-F238E27FC236}">
                <a16:creationId xmlns:a16="http://schemas.microsoft.com/office/drawing/2014/main" id="{90338C46-53C2-BB69-436A-58E8F1BE99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>
            <a:extLst>
              <a:ext uri="{FF2B5EF4-FFF2-40B4-BE49-F238E27FC236}">
                <a16:creationId xmlns:a16="http://schemas.microsoft.com/office/drawing/2014/main" id="{647B5AE0-954C-48DC-6008-A1D3C9EF3E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2781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25D65FD1-DD63-5385-AEFE-D840CFD80C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>
            <a:extLst>
              <a:ext uri="{FF2B5EF4-FFF2-40B4-BE49-F238E27FC236}">
                <a16:creationId xmlns:a16="http://schemas.microsoft.com/office/drawing/2014/main" id="{22BD5EE3-38C1-6681-EA71-DFC9D6BCA2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>
            <a:extLst>
              <a:ext uri="{FF2B5EF4-FFF2-40B4-BE49-F238E27FC236}">
                <a16:creationId xmlns:a16="http://schemas.microsoft.com/office/drawing/2014/main" id="{1E63EF6B-77BA-9C18-AC91-CF42E5134C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2392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16b2adad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16b2adad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Пустой слайд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3" Type="http://schemas.openxmlformats.org/officeDocument/2006/relationships/image" Target="../media/image1.png"/><Relationship Id="rId7" Type="http://schemas.openxmlformats.org/officeDocument/2006/relationships/image" Target="../media/image3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jpeg"/><Relationship Id="rId5" Type="http://schemas.openxmlformats.org/officeDocument/2006/relationships/image" Target="../media/image33.jpeg"/><Relationship Id="rId4" Type="http://schemas.openxmlformats.org/officeDocument/2006/relationships/image" Target="../media/image32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image" Target="../media/image1.png"/><Relationship Id="rId7" Type="http://schemas.openxmlformats.org/officeDocument/2006/relationships/image" Target="../media/image40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jpeg"/><Relationship Id="rId5" Type="http://schemas.openxmlformats.org/officeDocument/2006/relationships/image" Target="../media/image38.emf"/><Relationship Id="rId4" Type="http://schemas.openxmlformats.org/officeDocument/2006/relationships/image" Target="../media/image3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4.emf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1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12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142796" y="1456340"/>
            <a:ext cx="4641319" cy="20074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32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Додаток для бронювання паркувальних місць </a:t>
            </a:r>
            <a:br>
              <a:rPr lang="uk-UA" sz="32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</a:br>
            <a:r>
              <a:rPr lang="uk-UA" sz="32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для платформи </a:t>
            </a:r>
            <a:r>
              <a:rPr lang="uk-UA" sz="32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iOS</a:t>
            </a:r>
            <a:r>
              <a:rPr lang="uk" sz="3200" dirty="0"/>
              <a:t> </a:t>
            </a:r>
            <a:endParaRPr sz="32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355158" y="3483823"/>
            <a:ext cx="5966624" cy="15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 b="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Леонова Катерина Геннадіївна</a:t>
            </a:r>
            <a:r>
              <a:rPr lang="uk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група </a:t>
            </a: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ПЗПІпз-2</a:t>
            </a: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3</a:t>
            </a: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-1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Керівник:                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доц. каф. ПІ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Ворочек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О.Г. 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uk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червня 2025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725" y="170825"/>
            <a:ext cx="2133975" cy="3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8504" y="170825"/>
            <a:ext cx="1924921" cy="4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8D948D-369C-B702-98D8-76BFF8794D1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10</a:t>
            </a:fld>
            <a:endParaRPr lang="uk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948D9A-62FB-2161-A8D7-25929619F467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25" y="687680"/>
            <a:ext cx="1922145" cy="3329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543FF3-C0A2-59A7-680B-CB1104A9F7A3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736" y="691490"/>
            <a:ext cx="1915160" cy="3326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FB98118-E890-4C34-C8A4-6D7C87325AF2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069" y="687681"/>
            <a:ext cx="1794510" cy="3243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8A5BE23-92D6-61F3-FCD7-78C77302F54F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8266" y="687681"/>
            <a:ext cx="1868461" cy="3329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>
          <a:extLst>
            <a:ext uri="{FF2B5EF4-FFF2-40B4-BE49-F238E27FC236}">
              <a16:creationId xmlns:a16="http://schemas.microsoft.com/office/drawing/2014/main" id="{6A3FB0DD-EAAC-0A52-93A0-AF342C0F7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>
            <a:extLst>
              <a:ext uri="{FF2B5EF4-FFF2-40B4-BE49-F238E27FC236}">
                <a16:creationId xmlns:a16="http://schemas.microsoft.com/office/drawing/2014/main" id="{0A392D98-58A0-3BB9-3E31-A245C6154F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9" name="Google Shape;129;p22">
            <a:extLst>
              <a:ext uri="{FF2B5EF4-FFF2-40B4-BE49-F238E27FC236}">
                <a16:creationId xmlns:a16="http://schemas.microsoft.com/office/drawing/2014/main" id="{CC6B5F3F-8C9C-DD7D-A7BE-C4771DF9BE5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FB6F48-8AED-F0E7-30EA-EFC28021251F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11</a:t>
            </a:fld>
            <a:endParaRPr lang="uk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2481A43-9449-C6D8-1202-BB0AAD63E039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31" y="743477"/>
            <a:ext cx="1760220" cy="3156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30FA95C-5C57-E748-EB75-A5EDBDA6C915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3451" y="625066"/>
            <a:ext cx="1763395" cy="3156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5D48BF5-0B30-4805-7FA0-641441F63D4A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08" y="738923"/>
            <a:ext cx="1918335" cy="2991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BA571B8-775E-DE58-3FC4-619BB570D802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0817" y="738923"/>
            <a:ext cx="1918335" cy="29914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3960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>
          <a:extLst>
            <a:ext uri="{FF2B5EF4-FFF2-40B4-BE49-F238E27FC236}">
              <a16:creationId xmlns:a16="http://schemas.microsoft.com/office/drawing/2014/main" id="{6D738A2C-D92E-E423-A0C3-BF659CF33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>
            <a:extLst>
              <a:ext uri="{FF2B5EF4-FFF2-40B4-BE49-F238E27FC236}">
                <a16:creationId xmlns:a16="http://schemas.microsoft.com/office/drawing/2014/main" id="{951B3A07-D528-3971-7A81-C58F78465E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9" name="Google Shape;129;p22">
            <a:extLst>
              <a:ext uri="{FF2B5EF4-FFF2-40B4-BE49-F238E27FC236}">
                <a16:creationId xmlns:a16="http://schemas.microsoft.com/office/drawing/2014/main" id="{F65AD8B0-C87B-2CF6-71E3-3325C937F7A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AF8967-A973-738C-F595-4F3605583E6A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12</a:t>
            </a:fld>
            <a:endParaRPr lang="uk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BD5247-809F-02C9-E82A-B067E00887A3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5" y="687680"/>
            <a:ext cx="1846580" cy="331914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7612F36-D6EE-275B-8CB2-9709D8B18FA3}"/>
              </a:ext>
            </a:extLst>
          </p:cNvPr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895" y="687680"/>
            <a:ext cx="1842770" cy="305625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4181405-9951-8B48-C5C3-5FD0A028BDA7}"/>
              </a:ext>
            </a:extLst>
          </p:cNvPr>
          <p:cNvPicPr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615" y="744434"/>
            <a:ext cx="1842770" cy="28257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4D5987D-2AB3-5212-9801-1442DB96C5EE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3385" y="818072"/>
            <a:ext cx="1915160" cy="2494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54602C1-45DE-91B6-372A-709F9F19CC3E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7105" y="818072"/>
            <a:ext cx="1915160" cy="24942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2663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>
          <a:extLst>
            <a:ext uri="{FF2B5EF4-FFF2-40B4-BE49-F238E27FC236}">
              <a16:creationId xmlns:a16="http://schemas.microsoft.com/office/drawing/2014/main" id="{17116C4A-A848-A699-6958-00B5B124F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>
            <a:extLst>
              <a:ext uri="{FF2B5EF4-FFF2-40B4-BE49-F238E27FC236}">
                <a16:creationId xmlns:a16="http://schemas.microsoft.com/office/drawing/2014/main" id="{E507484F-81A0-4D62-0781-3F429E5517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9" name="Google Shape;129;p22">
            <a:extLst>
              <a:ext uri="{FF2B5EF4-FFF2-40B4-BE49-F238E27FC236}">
                <a16:creationId xmlns:a16="http://schemas.microsoft.com/office/drawing/2014/main" id="{6F5F6E3A-AEB2-4ADE-D5F4-81624FEDD7A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7CC1E5-9EF0-F0A5-E41A-379D84BA2A9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13</a:t>
            </a:fld>
            <a:endParaRPr lang="uk-UA" dirty="0"/>
          </a:p>
        </p:txBody>
      </p:sp>
      <p:pic>
        <p:nvPicPr>
          <p:cNvPr id="5" name="Рисунок 4" descr="Изображение выглядит как текст, снимок экрана, дизайн, Шриф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2DCFB4E-88C8-B89D-15FC-A0901BE08EF3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1" y="654377"/>
            <a:ext cx="1842770" cy="35890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AA83C6C-2EB7-D4F8-E6D4-E56F92726399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8492" y="589607"/>
            <a:ext cx="1918335" cy="3653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 descr="Изображение выглядит как текст, снимок экрана,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7C03459-4530-F26C-7E2A-847E75086AAB}"/>
              </a:ext>
            </a:extLst>
          </p:cNvPr>
          <p:cNvPicPr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025" y="589607"/>
            <a:ext cx="1980511" cy="363281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A8B7205-D00C-33A3-C152-8E27D8FC107E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1102" y="561648"/>
            <a:ext cx="1918335" cy="366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3938F7C-61B8-8E81-BC2D-76B2806A93F3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3324" y="499961"/>
            <a:ext cx="1918335" cy="38595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5955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>
          <a:extLst>
            <a:ext uri="{FF2B5EF4-FFF2-40B4-BE49-F238E27FC236}">
              <a16:creationId xmlns:a16="http://schemas.microsoft.com/office/drawing/2014/main" id="{7A780394-D9D4-CBA2-4618-1FF9A9651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>
            <a:extLst>
              <a:ext uri="{FF2B5EF4-FFF2-40B4-BE49-F238E27FC236}">
                <a16:creationId xmlns:a16="http://schemas.microsoft.com/office/drawing/2014/main" id="{70B19C75-C489-B22C-A497-0637A87FD3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9" name="Google Shape;129;p22">
            <a:extLst>
              <a:ext uri="{FF2B5EF4-FFF2-40B4-BE49-F238E27FC236}">
                <a16:creationId xmlns:a16="http://schemas.microsoft.com/office/drawing/2014/main" id="{6D02F613-5981-1271-9348-0A104A005B6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A458CEE-6AB5-BF4B-79FE-1987427170F3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14</a:t>
            </a:fld>
            <a:endParaRPr lang="uk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9B7534A-30B5-0AD9-0DAC-0F370C752A6A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18" y="1234139"/>
            <a:ext cx="1915160" cy="282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51E9F40-1DFB-EB56-E44D-ADF0398E341C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4078" y="1234139"/>
            <a:ext cx="1918335" cy="282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C6786D4-060E-4C22-F11C-E279F4407D87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2832" y="1322705"/>
            <a:ext cx="1918335" cy="2498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DA6424A-55D2-707F-BE9C-F9FA92DDDE5B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063" y="1490027"/>
            <a:ext cx="1915160" cy="21634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7192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>
          <a:extLst>
            <a:ext uri="{FF2B5EF4-FFF2-40B4-BE49-F238E27FC236}">
              <a16:creationId xmlns:a16="http://schemas.microsoft.com/office/drawing/2014/main" id="{DA2D465F-9941-6F84-B669-A024EFDE3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>
            <a:extLst>
              <a:ext uri="{FF2B5EF4-FFF2-40B4-BE49-F238E27FC236}">
                <a16:creationId xmlns:a16="http://schemas.microsoft.com/office/drawing/2014/main" id="{C5856BCE-C1BE-EEE4-734C-83E26069B8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9" name="Google Shape;129;p22">
            <a:extLst>
              <a:ext uri="{FF2B5EF4-FFF2-40B4-BE49-F238E27FC236}">
                <a16:creationId xmlns:a16="http://schemas.microsoft.com/office/drawing/2014/main" id="{5D58F65B-0FA6-3583-D8C8-F31A7498267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77CA08-207D-B880-A8C5-27828393C17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15</a:t>
            </a:fld>
            <a:endParaRPr lang="uk-UA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3F82027-0EF2-7AE5-D264-9E3335983723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95" y="687680"/>
            <a:ext cx="1915160" cy="3322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FA67EAE-4DC4-6035-6CDB-F376D7CA4D56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266" y="687680"/>
            <a:ext cx="1915160" cy="3322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7065326-41B5-AAA7-F6DA-70A6B2B31358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4937" y="1022003"/>
            <a:ext cx="1918335" cy="2494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C2BC88F-5767-F57C-E0DC-F4DD496E939D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6297" y="853097"/>
            <a:ext cx="1918335" cy="29914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1386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268925" y="-14362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Тестування</a:t>
            </a:r>
            <a:endParaRPr sz="3200" dirty="0"/>
          </a:p>
        </p:txBody>
      </p:sp>
      <p:sp>
        <p:nvSpPr>
          <p:cNvPr id="128" name="Google Shape;128;p22"/>
          <p:cNvSpPr txBox="1">
            <a:spLocks noGrp="1"/>
          </p:cNvSpPr>
          <p:nvPr>
            <p:ph type="body" idx="1"/>
          </p:nvPr>
        </p:nvSpPr>
        <p:spPr>
          <a:xfrm>
            <a:off x="311700" y="687680"/>
            <a:ext cx="8520600" cy="38915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Aft>
                <a:spcPts val="0"/>
              </a:spcAft>
              <a:buNone/>
            </a:pPr>
            <a:r>
              <a:rPr lang="uk-UA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1 </a:t>
            </a:r>
            <a:r>
              <a:rPr lang="uk-UA" sz="24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Юніт</a:t>
            </a:r>
            <a:r>
              <a:rPr lang="uk-UA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-тести </a:t>
            </a:r>
          </a:p>
          <a:p>
            <a:pPr marL="0" lvl="0" indent="0" algn="l" rtl="0">
              <a:lnSpc>
                <a:spcPct val="200000"/>
              </a:lnSpc>
              <a:spcAft>
                <a:spcPts val="0"/>
              </a:spcAft>
              <a:buNone/>
            </a:pPr>
            <a:r>
              <a:rPr lang="uk-UA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2 Тести знімків</a:t>
            </a:r>
            <a:endParaRPr lang="uk-UA" sz="2400" dirty="0"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lvl="0" indent="0" algn="l" rtl="0">
              <a:lnSpc>
                <a:spcPct val="200000"/>
              </a:lnSpc>
              <a:spcAft>
                <a:spcPts val="0"/>
              </a:spcAft>
              <a:buNone/>
            </a:pPr>
            <a:r>
              <a:rPr lang="uk-UA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3 Ручне тестування</a:t>
            </a:r>
            <a:endParaRPr sz="2400" dirty="0"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8D948D-369C-B702-98D8-76BFF8794D1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16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4221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sp>
        <p:nvSpPr>
          <p:cNvPr id="142" name="Google Shape;142;p24"/>
          <p:cNvSpPr txBox="1">
            <a:spLocks noGrp="1"/>
          </p:cNvSpPr>
          <p:nvPr>
            <p:ph type="body" idx="1"/>
          </p:nvPr>
        </p:nvSpPr>
        <p:spPr>
          <a:xfrm>
            <a:off x="311700" y="710469"/>
            <a:ext cx="8520600" cy="38687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Було реалізовано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iOS</a:t>
            </a: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додаток, що дозволяє співробітникам офісу міської компанії орендувати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паркомісця</a:t>
            </a: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в робочій будівлі. 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uk-UA" sz="1800" i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Переваги</a:t>
            </a: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Сучасний дизайн, що відповідає дизайн-коду компанії-клієнта 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Наявність великої кількості функціональних можливостей 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Висока швидкість роботи завдяки нативному характеру додатку 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Масштабованість і простота підтримки завдяки використанню відповідного архітектурного шаблону 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Підтримка декількох мов 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Можливість оренди будівель в офісі компанії 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Наявність лімітів на кількість орендованих місць на одного співробітника для збільшення кількості можливих користувачів автостоянки.</a:t>
            </a:r>
            <a:endParaRPr lang="en-US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endParaRPr lang="uk-UA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 algn="r" eaLnBrk="0" hangingPunct="0">
              <a:lnSpc>
                <a:spcPct val="120000"/>
              </a:lnSpc>
              <a:buNone/>
            </a:pPr>
            <a:r>
              <a:rPr lang="uk-UA" sz="1800" i="1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Недоліки</a:t>
            </a:r>
            <a:r>
              <a:rPr lang="uk-UA" sz="1800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r>
              <a:rPr lang="en-US" sz="1800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						</a:t>
            </a:r>
            <a:endParaRPr lang="uk-UA" sz="1800" kern="1400" spc="-50" dirty="0"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r" eaLnBrk="0" hangingPunct="0">
              <a:lnSpc>
                <a:spcPct val="120000"/>
              </a:lnSpc>
              <a:buNone/>
            </a:pPr>
            <a:r>
              <a:rPr lang="uk-UA" sz="1800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- Відсутність авторизації за допомогою </a:t>
            </a:r>
            <a:r>
              <a:rPr lang="uk-UA" sz="1800" kern="0" spc="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FaceID</a:t>
            </a:r>
            <a:r>
              <a:rPr lang="uk-UA" sz="1800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/ </a:t>
            </a:r>
            <a:r>
              <a:rPr lang="uk-UA" sz="1800" kern="0" spc="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TouchID</a:t>
            </a:r>
            <a:r>
              <a:rPr lang="en-US" sz="1800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	</a:t>
            </a:r>
            <a:r>
              <a:rPr lang="uk-UA" sz="1800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uk-UA" sz="1800" kern="1400" spc="-50" dirty="0"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r" eaLnBrk="0" hangingPunct="0">
              <a:lnSpc>
                <a:spcPct val="120000"/>
              </a:lnSpc>
              <a:buNone/>
            </a:pPr>
            <a:r>
              <a:rPr lang="uk-UA" sz="1800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- Відсутність </a:t>
            </a:r>
            <a:r>
              <a:rPr lang="uk-UA" sz="1800" kern="0" spc="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push</a:t>
            </a:r>
            <a:r>
              <a:rPr lang="uk-UA" sz="1800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-повідомлень про статус орендованих приміщень </a:t>
            </a:r>
            <a:endParaRPr lang="uk-UA" sz="1800" kern="1400" spc="-50" dirty="0"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r" eaLnBrk="0" hangingPunct="0">
              <a:lnSpc>
                <a:spcPct val="120000"/>
              </a:lnSpc>
              <a:buNone/>
            </a:pPr>
            <a:r>
              <a:rPr lang="uk-UA" sz="1800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- Відсутність фільтрації будівель за містом</a:t>
            </a:r>
            <a:r>
              <a:rPr lang="en-US" sz="1800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			</a:t>
            </a:r>
            <a:r>
              <a:rPr lang="uk-UA" sz="1800" kern="0" spc="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uk-UA" sz="1800" kern="1400" spc="-50" dirty="0"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5B94D8-63F6-7EAC-6461-2DB4B135596F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17</a:t>
            </a:fld>
            <a:endParaRPr lang="uk-UA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F7CAB700-FAE1-4975-8BFB-63F21B93E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>
            <a:extLst>
              <a:ext uri="{FF2B5EF4-FFF2-40B4-BE49-F238E27FC236}">
                <a16:creationId xmlns:a16="http://schemas.microsoft.com/office/drawing/2014/main" id="{AE96222D-46C7-292C-0B97-841A40ED448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sp>
        <p:nvSpPr>
          <p:cNvPr id="142" name="Google Shape;142;p24">
            <a:extLst>
              <a:ext uri="{FF2B5EF4-FFF2-40B4-BE49-F238E27FC236}">
                <a16:creationId xmlns:a16="http://schemas.microsoft.com/office/drawing/2014/main" id="{38179F16-29DD-9728-B3B9-F5F05C8C6E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710469"/>
            <a:ext cx="8520600" cy="38687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Отриманий додаток має більший функціонал та забезпечує необхідний доступ до сервісу для співробітників компанії в місті.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uk-UA" sz="1800" kern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uk-UA" sz="1800" i="1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Можливості для подальшого розвитку</a:t>
            </a:r>
            <a:r>
              <a:rPr lang="uk-UA" sz="1800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en-US" sz="1800" kern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uk-UA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uk-UA" sz="1800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Додавання авторизації за допомогою </a:t>
            </a:r>
            <a:r>
              <a:rPr lang="uk-UA" sz="1800" kern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FaceID</a:t>
            </a:r>
            <a:r>
              <a:rPr lang="uk-UA" sz="1800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/ </a:t>
            </a:r>
            <a:r>
              <a:rPr lang="uk-UA" sz="1800" kern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TouchID</a:t>
            </a:r>
            <a:r>
              <a:rPr lang="uk-UA" sz="1800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uk-UA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uk-UA" sz="1800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Додавання </a:t>
            </a:r>
            <a:r>
              <a:rPr lang="uk-UA" sz="1800" kern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push</a:t>
            </a:r>
            <a:r>
              <a:rPr lang="uk-UA" sz="1800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-повідомлень </a:t>
            </a:r>
            <a:endParaRPr lang="uk-UA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uk-UA" sz="1800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Додавання додаткового функціоналу для прискореної оренди паркувальних місць відповідно до заданих параметрів </a:t>
            </a:r>
            <a:endParaRPr lang="uk-UA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uk-UA" sz="1800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Додавання навчальних посібників з використання додатку </a:t>
            </a:r>
            <a:endParaRPr lang="uk-UA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uk-UA" sz="1800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Проведення більш глибокого тестування модулів та інтеграції </a:t>
            </a:r>
            <a:endParaRPr lang="uk-UA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uk-UA" sz="1800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Впровадження збору статистики використання паркувальних місць.</a:t>
            </a:r>
            <a:endParaRPr lang="uk-UA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143" name="Google Shape;143;p24">
            <a:extLst>
              <a:ext uri="{FF2B5EF4-FFF2-40B4-BE49-F238E27FC236}">
                <a16:creationId xmlns:a16="http://schemas.microsoft.com/office/drawing/2014/main" id="{CA2BC3ED-1677-7519-F4D6-2FCC24BCDE7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EB889D-C759-A357-168A-3EBEB2D78F3F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18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033857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Мета роботи</a:t>
            </a:r>
            <a:endParaRPr sz="3200"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268925" y="1005500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Мета роботи - розробка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iOS</a:t>
            </a: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додатку, що дозволяє бронювати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паркувальні</a:t>
            </a: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місця на підприємствах міста.</a:t>
            </a:r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Актуальність даної роботи полягає в існуючій потребі співробітників компанії міста в новому сервісі, який надає можливість орендувати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паркувальні</a:t>
            </a: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місця в робочій будівлі компанії. Рішення, що використовується в даний час, має ряд недоліків, які необхідно виправити шляхом впровадження нової реалізації послуги.</a:t>
            </a:r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Практична застосовність роботи полягає у можливості використання співробітниками компанії створеного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iOS</a:t>
            </a: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додатку для бронювання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паркомісць</a:t>
            </a:r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у зручний для них робочий час через свої мобільні пристрої. </a:t>
            </a:r>
          </a:p>
          <a:p>
            <a:pPr marL="0" lvl="0" indent="0" algn="just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3E68CA-DEF7-D32D-BFB6-7B402335F4C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2</a:t>
            </a:fld>
            <a:endParaRPr lang="uk-U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62475D-5E0B-A5AC-3922-2970FC56A64D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3</a:t>
            </a:fld>
            <a:endParaRPr lang="uk-UA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FC8C37E-FD92-5586-3D61-43E804B2C7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25" y="623320"/>
            <a:ext cx="3738032" cy="1911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A44F82A-1DB5-08D9-79D4-19C596CF2B9A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512" y="652282"/>
            <a:ext cx="2184035" cy="1882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C6A35B-C3E0-4D2A-5C0E-117D9B325B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977" y="598965"/>
            <a:ext cx="2184035" cy="3206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CDD5231-A3B2-C01B-AAF6-B4921C4B62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03" y="2851827"/>
            <a:ext cx="3631921" cy="1382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F67D3DF-361B-206B-3030-08D1936FC8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048" y="3084351"/>
            <a:ext cx="2093070" cy="1382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DF8937F-4A0A-C78D-7A7D-71642023731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040" y="2818165"/>
            <a:ext cx="2055972" cy="154133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5ADA071-4506-001E-BE03-90FCF97F4407}"/>
              </a:ext>
            </a:extLst>
          </p:cNvPr>
          <p:cNvSpPr txBox="1"/>
          <p:nvPr/>
        </p:nvSpPr>
        <p:spPr>
          <a:xfrm>
            <a:off x="6852529" y="4467206"/>
            <a:ext cx="15969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noProof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Klaus Multiparking</a:t>
            </a:r>
            <a:endParaRPr lang="uk-U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634032-FD97-8697-5CCD-1A192C9B635F}"/>
              </a:ext>
            </a:extLst>
          </p:cNvPr>
          <p:cNvSpPr txBox="1"/>
          <p:nvPr/>
        </p:nvSpPr>
        <p:spPr>
          <a:xfrm>
            <a:off x="4873984" y="4551245"/>
            <a:ext cx="10254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noProof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Parquery</a:t>
            </a:r>
            <a:endParaRPr lang="uk-U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2C5222-B0EF-65B2-6666-351769FDE3D2}"/>
              </a:ext>
            </a:extLst>
          </p:cNvPr>
          <p:cNvSpPr txBox="1"/>
          <p:nvPr/>
        </p:nvSpPr>
        <p:spPr>
          <a:xfrm>
            <a:off x="1151237" y="4293315"/>
            <a:ext cx="24888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noProof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Smart Parking Barrier System</a:t>
            </a:r>
            <a:endParaRPr lang="uk-U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A9D25F-AF21-7D73-BB0E-EB3D08C826D3}"/>
              </a:ext>
            </a:extLst>
          </p:cNvPr>
          <p:cNvSpPr txBox="1"/>
          <p:nvPr/>
        </p:nvSpPr>
        <p:spPr>
          <a:xfrm>
            <a:off x="6756035" y="2481109"/>
            <a:ext cx="1986977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noProof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Truck Parking Europe</a:t>
            </a:r>
            <a:endParaRPr lang="uk-U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9337CF-6774-DC81-31F1-FCAF4A090941}"/>
              </a:ext>
            </a:extLst>
          </p:cNvPr>
          <p:cNvSpPr txBox="1"/>
          <p:nvPr/>
        </p:nvSpPr>
        <p:spPr>
          <a:xfrm>
            <a:off x="4758128" y="2670434"/>
            <a:ext cx="12188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u="none" strike="noStrike" baseline="0" noProof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Parclick</a:t>
            </a:r>
            <a:endParaRPr lang="uk-U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50DD2C1-0798-F4B0-637D-55DCE06F4B69}"/>
              </a:ext>
            </a:extLst>
          </p:cNvPr>
          <p:cNvSpPr txBox="1"/>
          <p:nvPr/>
        </p:nvSpPr>
        <p:spPr>
          <a:xfrm>
            <a:off x="1607136" y="2518797"/>
            <a:ext cx="12188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u="none" strike="noStrike" baseline="0" noProof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Parkopedia</a:t>
            </a:r>
            <a:endParaRPr lang="uk-UA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-18627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Постановка задачі та опис системи</a:t>
            </a:r>
            <a:endParaRPr sz="320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645024"/>
            <a:ext cx="8520600" cy="39342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450000" algn="just">
              <a:lnSpc>
                <a:spcPct val="120000"/>
              </a:lnSpc>
              <a:buNone/>
            </a:pPr>
            <a:r>
              <a:rPr lang="uk-UA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Для досягнення мети були сформовані наступні </a:t>
            </a:r>
            <a:r>
              <a:rPr lang="uk-UA" sz="2000" noProof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задачі</a:t>
            </a:r>
            <a:r>
              <a:rPr lang="uk-UA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 </a:t>
            </a:r>
          </a:p>
          <a:p>
            <a:pPr marL="0" indent="450000" algn="just">
              <a:lnSpc>
                <a:spcPct val="120000"/>
              </a:lnSpc>
              <a:buNone/>
            </a:pPr>
            <a:r>
              <a:rPr lang="uk-UA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Вивчити аналоги за темою роботи </a:t>
            </a:r>
          </a:p>
          <a:p>
            <a:pPr marL="0" indent="450000" algn="just">
              <a:lnSpc>
                <a:spcPct val="120000"/>
              </a:lnSpc>
              <a:buNone/>
            </a:pPr>
            <a:r>
              <a:rPr lang="uk-UA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Вивчити API наданої серверної частини </a:t>
            </a:r>
          </a:p>
          <a:p>
            <a:pPr marL="0" indent="450000" algn="just">
              <a:lnSpc>
                <a:spcPct val="120000"/>
              </a:lnSpc>
              <a:buNone/>
            </a:pPr>
            <a:r>
              <a:rPr lang="uk-UA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Обрати інструменти та технології для реалізації додатку </a:t>
            </a:r>
          </a:p>
          <a:p>
            <a:pPr marL="0" indent="450000" algn="just">
              <a:lnSpc>
                <a:spcPct val="120000"/>
              </a:lnSpc>
              <a:buNone/>
            </a:pPr>
            <a:r>
              <a:rPr lang="uk-UA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Обрати архітектуру додатку </a:t>
            </a:r>
          </a:p>
          <a:p>
            <a:pPr marL="0" indent="450000" algn="just">
              <a:lnSpc>
                <a:spcPct val="120000"/>
              </a:lnSpc>
              <a:buNone/>
            </a:pPr>
            <a:r>
              <a:rPr lang="uk-UA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Створити макети екрану </a:t>
            </a:r>
          </a:p>
          <a:p>
            <a:pPr marL="0" indent="450000" algn="just">
              <a:lnSpc>
                <a:spcPct val="120000"/>
              </a:lnSpc>
              <a:buNone/>
            </a:pPr>
            <a:r>
              <a:rPr lang="uk-UA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Розробити </a:t>
            </a:r>
            <a:r>
              <a:rPr lang="uk-UA" sz="20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iOS</a:t>
            </a:r>
            <a:r>
              <a:rPr lang="uk-UA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додаток для бронювання парковок </a:t>
            </a:r>
          </a:p>
          <a:p>
            <a:pPr marL="0" indent="450000" algn="just">
              <a:lnSpc>
                <a:spcPct val="120000"/>
              </a:lnSpc>
              <a:buNone/>
            </a:pPr>
            <a:r>
              <a:rPr lang="uk-UA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Провести тестування додатку </a:t>
            </a:r>
          </a:p>
          <a:p>
            <a:pPr marL="0" indent="450000" algn="just">
              <a:lnSpc>
                <a:spcPct val="120000"/>
              </a:lnSpc>
              <a:buNone/>
            </a:pPr>
            <a:r>
              <a:rPr lang="uk-UA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- Підготувати необхідну технічну документацію</a:t>
            </a: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3D9805-068E-FE7E-BC9A-0C410D68B73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4</a:t>
            </a:fld>
            <a:endParaRPr lang="uk-UA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11700" y="-14830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Вибір технологій розробки </a:t>
            </a:r>
            <a:endParaRPr sz="3200" dirty="0"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43E912-C721-1128-5F72-D9BB9BCF5CCA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5</a:t>
            </a:fld>
            <a:endParaRPr lang="uk-UA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A4AFCE6-7F59-6665-354A-07DF1A8E9E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788" y="722469"/>
            <a:ext cx="867410" cy="1087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B1ED05-89BE-14F3-7B13-D41AD5D03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5035" y="793396"/>
            <a:ext cx="791845" cy="9467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 descr="Изображение выглядит как Графика, Шрифт, логотип, графический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07BBC30E-77F8-4D84-EE2F-A91286B6F5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0091" y="898706"/>
            <a:ext cx="1369622" cy="684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0ED551C-111A-FDEF-F3D9-8DD996FB98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9436" y="962294"/>
            <a:ext cx="1269226" cy="634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 descr="Изображение выглядит как логотип, Шрифт, Графика, символ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E4CFE185-2416-1908-8F62-1E7665F15D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581" y="2025304"/>
            <a:ext cx="1133935" cy="98324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 descr="Изображение выглядит как снимок экрана, символ, логотип,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2B344985-19F0-9F2A-526F-77BCC5EB126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4891" y="2152896"/>
            <a:ext cx="1146541" cy="881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F94D3D1-307B-F89F-2503-0AF0CDCD29B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807" y="2120202"/>
            <a:ext cx="1206288" cy="802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E6BDC61-64B3-8B89-F271-D86D23988B1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9593" y="2063445"/>
            <a:ext cx="734248" cy="91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2AA5092-A7BA-59D2-458C-3BAD27D2829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127" y="3371326"/>
            <a:ext cx="978778" cy="978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9E90EB0-EE58-E788-DC0C-46F87975EAD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910" y="3528487"/>
            <a:ext cx="1146757" cy="642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2801AD4-F092-ED85-13B2-38078CE2AF5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7545" y="3459672"/>
            <a:ext cx="781691" cy="9787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0" y="349659"/>
            <a:ext cx="8789525" cy="4134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 dirty="0"/>
              <a:t>Архітектура створенного програмного забезпечення</a:t>
            </a:r>
            <a:endParaRPr sz="28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A55726-B906-08A2-C43F-1B00FCF5F354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6</a:t>
            </a:fld>
            <a:endParaRPr lang="uk-UA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B980083-9BA5-6645-51FB-F3837B3E0C77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418" y="686031"/>
            <a:ext cx="7647065" cy="401039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E21BDA-738D-D1A3-E499-79D0DEDD608F}"/>
              </a:ext>
            </a:extLst>
          </p:cNvPr>
          <p:cNvSpPr txBox="1"/>
          <p:nvPr/>
        </p:nvSpPr>
        <p:spPr>
          <a:xfrm>
            <a:off x="1809065" y="4648355"/>
            <a:ext cx="50176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Діаграма моделей серверу</a:t>
            </a:r>
            <a:endParaRPr lang="uk-UA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E9D595C2-55AA-F3C1-FB02-8FCA76D6F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>
            <a:extLst>
              <a:ext uri="{FF2B5EF4-FFF2-40B4-BE49-F238E27FC236}">
                <a16:creationId xmlns:a16="http://schemas.microsoft.com/office/drawing/2014/main" id="{08DB7FD3-BAD2-EE89-C380-81C9C74A03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163" y="168200"/>
            <a:ext cx="8789525" cy="4134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Архітектура створенного програмного забезпечення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1" name="Google Shape;101;p18">
            <a:extLst>
              <a:ext uri="{FF2B5EF4-FFF2-40B4-BE49-F238E27FC236}">
                <a16:creationId xmlns:a16="http://schemas.microsoft.com/office/drawing/2014/main" id="{E29D5653-4809-D7FF-A64E-0E7038DDC8D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937" y="4412124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92679A0-386B-D163-550B-BA4A26CB81A4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7</a:t>
            </a:fld>
            <a:endParaRPr lang="uk-U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8DC11D-7C52-AEAD-E7CD-19892FE27A72}"/>
              </a:ext>
            </a:extLst>
          </p:cNvPr>
          <p:cNvSpPr txBox="1"/>
          <p:nvPr/>
        </p:nvSpPr>
        <p:spPr>
          <a:xfrm>
            <a:off x="2047826" y="4489171"/>
            <a:ext cx="50176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Діаграма взаємодії екранів</a:t>
            </a:r>
            <a:endParaRPr lang="uk-UA" sz="18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A872750-4C18-907D-8BF0-7F9099EDC22A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37" y="506651"/>
            <a:ext cx="8983014" cy="38521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14952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78810F4B-EC66-6328-6D50-D04AD1287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>
            <a:extLst>
              <a:ext uri="{FF2B5EF4-FFF2-40B4-BE49-F238E27FC236}">
                <a16:creationId xmlns:a16="http://schemas.microsoft.com/office/drawing/2014/main" id="{C4032F7B-C82D-9A44-0C9D-CC8A5AB962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349659"/>
            <a:ext cx="8789525" cy="4134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Архітектура створенного програмного забезпечення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1" name="Google Shape;101;p18">
            <a:extLst>
              <a:ext uri="{FF2B5EF4-FFF2-40B4-BE49-F238E27FC236}">
                <a16:creationId xmlns:a16="http://schemas.microsoft.com/office/drawing/2014/main" id="{CC72A56D-50D1-4734-F0AD-06CA8F86DEC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937" y="4412124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9621056-8F19-A234-1CB5-CF282E75E3C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8</a:t>
            </a:fld>
            <a:endParaRPr lang="uk-UA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824FDF0-02AA-C338-D8F3-B7003E8D88F4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195" y="727936"/>
            <a:ext cx="7367120" cy="41861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1967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312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Опис програмного забезпечення, що було використано у дослідженні</a:t>
            </a:r>
            <a:endParaRPr sz="3200" dirty="0"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311700" y="1143700"/>
            <a:ext cx="8520600" cy="36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buNone/>
            </a:pPr>
            <a:r>
              <a:rPr lang="uk-UA" sz="2000" noProof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1 Дизайн програми - сервіс Figma.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uk-UA" sz="2000" noProof="1">
                <a:latin typeface="Times New Roman" panose="02020603050405020304" pitchFamily="18" charset="0"/>
              </a:rPr>
              <a:t>2 </a:t>
            </a:r>
            <a:r>
              <a:rPr lang="uk-UA" sz="2000" noProof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Взаємодія з серверною частиною </a:t>
            </a:r>
            <a:r>
              <a:rPr lang="uk-UA" sz="2000" noProof="1">
                <a:latin typeface="Times New Roman" panose="02020603050405020304" pitchFamily="18" charset="0"/>
                <a:ea typeface="Aptos" panose="020B0004020202020204" pitchFamily="34" charset="0"/>
              </a:rPr>
              <a:t> - </a:t>
            </a:r>
            <a:r>
              <a:rPr lang="uk-UA" sz="2000" noProof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8 моделей (AuthModel, CarsModel,  ReservationsModel, ParkingSpotsModel, CanvasModel, OnCanvasCoordsModel,  ParkingLevelsModel, BuildingModel</a:t>
            </a:r>
            <a:r>
              <a:rPr lang="uk-UA" sz="2000" noProof="1">
                <a:latin typeface="Times New Roman" panose="02020603050405020304" pitchFamily="18" charset="0"/>
                <a:ea typeface="Aptos" panose="020B0004020202020204" pitchFamily="34" charset="0"/>
              </a:rPr>
              <a:t>).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uk-UA" sz="2000" noProof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3 Зберігання даних - 2 внутрішніх сховища - Keychain та UserDefaults.</a:t>
            </a:r>
          </a:p>
          <a:p>
            <a:pPr marL="0" lvl="0" indent="0" algn="just" rtl="0">
              <a:lnSpc>
                <a:spcPct val="150000"/>
              </a:lnSpc>
              <a:buNone/>
            </a:pPr>
            <a:endParaRPr lang="uk-UA" sz="2000" noProof="1">
              <a:latin typeface="Economica" panose="020B0604020202020204" charset="0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26AFC1-F793-030A-440F-FC50C3AEF71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9</a:t>
            </a:fld>
            <a:endParaRPr lang="uk-UA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Шаблон презентації кваліфікаційної роботи магістрів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презентації кваліфікаційної роботи магістрів" id="{72E840FA-3155-46C9-BB37-701E4C9B1C67}" vid="{DC416FE5-D050-4603-AD75-8F49A0CCCB6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Шаблон презентації до кв_р_бакалавра-2025</Template>
  <TotalTime>1468</TotalTime>
  <Words>496</Words>
  <PresentationFormat>Экран (16:9)</PresentationFormat>
  <Paragraphs>90</Paragraphs>
  <Slides>18</Slides>
  <Notes>18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Open Sans</vt:lpstr>
      <vt:lpstr>Economica</vt:lpstr>
      <vt:lpstr>Times New Roman</vt:lpstr>
      <vt:lpstr>Arial</vt:lpstr>
      <vt:lpstr>Aptos Display</vt:lpstr>
      <vt:lpstr>Шаблон презентації кваліфікаційної роботи магістрів</vt:lpstr>
      <vt:lpstr>Додаток для бронювання паркувальних місць  для платформи iOS </vt:lpstr>
      <vt:lpstr>Мета роботи</vt:lpstr>
      <vt:lpstr>Аналіз проблеми (аналіз існуючих рішень) </vt:lpstr>
      <vt:lpstr>Постановка задачі та опис системи</vt:lpstr>
      <vt:lpstr>Вибір технологій розробки </vt:lpstr>
      <vt:lpstr>Архітектура створенного програмного забезпечення</vt:lpstr>
      <vt:lpstr>Архітектура створенного програмного забезпечення</vt:lpstr>
      <vt:lpstr>Архітектура створенного програмного забезпечення</vt:lpstr>
      <vt:lpstr>Опис програмного забезпечення, що було використано у дослідженні</vt:lpstr>
      <vt:lpstr>Інтерфейс користувача </vt:lpstr>
      <vt:lpstr>Інтерфейс користувача </vt:lpstr>
      <vt:lpstr>Інтерфейс користувача </vt:lpstr>
      <vt:lpstr>Інтерфейс користувача </vt:lpstr>
      <vt:lpstr>Інтерфейс користувача </vt:lpstr>
      <vt:lpstr>Інтерфейс користувача </vt:lpstr>
      <vt:lpstr>Тестування</vt:lpstr>
      <vt:lpstr>Підсумки </vt:lpstr>
      <vt:lpstr>Підсумки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terms:created xsi:type="dcterms:W3CDTF">2025-06-21T05:52:01Z</dcterms:created>
  <dcterms:modified xsi:type="dcterms:W3CDTF">2025-06-23T12:10:58Z</dcterms:modified>
</cp:coreProperties>
</file>